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8" r:id="rId9"/>
    <p:sldId id="269" r:id="rId10"/>
    <p:sldId id="262" r:id="rId11"/>
    <p:sldId id="263" r:id="rId12"/>
    <p:sldId id="264" r:id="rId13"/>
    <p:sldId id="265" r:id="rId14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24A2-BC75-4AE3-8195-9E11968040A3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402A-0AAA-41FB-AEF5-EE8551833E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3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9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0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8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td.ucoz.ru/" TargetMode="External"/><Relationship Id="rId2" Type="http://schemas.openxmlformats.org/officeDocument/2006/relationships/hyperlink" Target="mailto:rptd74@mail.r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5"/>
            <a:ext cx="7054552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ГБУЗ РК «Республиканский противотуберкулезный диспансер»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36815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Республика Коми </a:t>
            </a:r>
            <a:r>
              <a:rPr lang="ru-RU" sz="2400" dirty="0" err="1" smtClean="0"/>
              <a:t>г.Сыктывкар</a:t>
            </a:r>
            <a:endParaRPr lang="ru-RU" sz="2400" dirty="0" smtClean="0"/>
          </a:p>
          <a:p>
            <a:pPr algn="l"/>
            <a:r>
              <a:rPr lang="ru-RU" sz="2400" dirty="0"/>
              <a:t>у</a:t>
            </a:r>
            <a:r>
              <a:rPr lang="ru-RU" sz="2400" dirty="0" smtClean="0"/>
              <a:t>л. Димитрова, 3</a:t>
            </a:r>
            <a:endParaRPr lang="ru-RU" sz="2400" dirty="0"/>
          </a:p>
        </p:txBody>
      </p:sp>
      <p:pic>
        <p:nvPicPr>
          <p:cNvPr id="1026" name="Picture 2" descr="http://3.bp.blogspot.com/_LfSkeGedp54/TSZELzWpVNI/AAAAAAAAAAM/vDxUu4zUQbI/s1600/medical_symbol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387"/>
            <a:ext cx="1898909" cy="20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Потребность в кадрах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Анестезиология- реаниматология (заработная плата - 47989.00 рублей)</a:t>
            </a:r>
          </a:p>
          <a:p>
            <a:r>
              <a:rPr lang="ru-RU" sz="2400" dirty="0" smtClean="0"/>
              <a:t>Бактериология </a:t>
            </a:r>
            <a:r>
              <a:rPr lang="ru-RU" sz="2400" dirty="0"/>
              <a:t>(заработная плата - </a:t>
            </a:r>
            <a:r>
              <a:rPr lang="ru-RU" sz="2400" dirty="0" smtClean="0"/>
              <a:t>44185.00 </a:t>
            </a:r>
            <a:r>
              <a:rPr lang="ru-RU" sz="2400" dirty="0"/>
              <a:t>рублей)</a:t>
            </a:r>
          </a:p>
          <a:p>
            <a:r>
              <a:rPr lang="ru-RU" sz="2400" dirty="0" smtClean="0"/>
              <a:t>Эпидемиология </a:t>
            </a:r>
            <a:r>
              <a:rPr lang="ru-RU" sz="2400" dirty="0"/>
              <a:t>(заработная плата - </a:t>
            </a:r>
            <a:r>
              <a:rPr lang="ru-RU" sz="2400" dirty="0" smtClean="0"/>
              <a:t>44137.00 </a:t>
            </a:r>
            <a:r>
              <a:rPr lang="ru-RU" sz="2400" dirty="0"/>
              <a:t>рублей)</a:t>
            </a:r>
          </a:p>
          <a:p>
            <a:r>
              <a:rPr lang="ru-RU" sz="2400" dirty="0" smtClean="0"/>
              <a:t>Диетология(заработная </a:t>
            </a:r>
            <a:r>
              <a:rPr lang="ru-RU" sz="2400" dirty="0"/>
              <a:t>плата - </a:t>
            </a:r>
            <a:r>
              <a:rPr lang="ru-RU" sz="2400" dirty="0" smtClean="0"/>
              <a:t>44137.00 </a:t>
            </a:r>
            <a:r>
              <a:rPr lang="ru-RU" sz="2400" dirty="0"/>
              <a:t>рублей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r>
              <a:rPr lang="ru-RU" sz="2400" dirty="0" smtClean="0"/>
              <a:t>Зубной врач (для Печорского противотуберкулезного диспансера – филиала РПТД) (заработная плата – 31975.00 рублей)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Высшее медицинское образование</a:t>
            </a:r>
          </a:p>
          <a:p>
            <a:endParaRPr lang="ru-RU" sz="2400" dirty="0"/>
          </a:p>
          <a:p>
            <a:r>
              <a:rPr lang="ru-RU" sz="2400" dirty="0" smtClean="0"/>
              <a:t>Сертификат специалиста</a:t>
            </a:r>
          </a:p>
          <a:p>
            <a:endParaRPr lang="ru-RU" sz="2400" dirty="0"/>
          </a:p>
          <a:p>
            <a:r>
              <a:rPr lang="ru-RU" sz="2400" dirty="0" smtClean="0"/>
              <a:t>Опыт работы желателен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Среднее медицинское образование</a:t>
            </a:r>
          </a:p>
          <a:p>
            <a:r>
              <a:rPr lang="ru-RU" sz="2400" dirty="0" smtClean="0"/>
              <a:t>Сертификат специалиста</a:t>
            </a:r>
          </a:p>
          <a:p>
            <a:r>
              <a:rPr lang="ru-RU" sz="2400" dirty="0"/>
              <a:t>Опыт работы желателен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82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трудоустройства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2400" b="1" dirty="0"/>
              <a:t>Условия: </a:t>
            </a:r>
            <a:endParaRPr lang="ru-RU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  - </a:t>
            </a:r>
            <a:r>
              <a:rPr lang="ru-RU" sz="2400" dirty="0" smtClean="0"/>
              <a:t>30-часовая </a:t>
            </a:r>
            <a:r>
              <a:rPr lang="ru-RU" sz="2400" dirty="0"/>
              <a:t>рабочая неделя</a:t>
            </a:r>
          </a:p>
          <a:p>
            <a:pPr marL="0" lvl="0" indent="0">
              <a:buNone/>
            </a:pPr>
            <a:r>
              <a:rPr lang="ru-RU" sz="2400" dirty="0"/>
              <a:t>  - дополнительный </a:t>
            </a:r>
            <a:r>
              <a:rPr lang="ru-RU" sz="2400" dirty="0" smtClean="0"/>
              <a:t>отпуск от 14 до 21 календарного дня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-  молоко  0,5 литра </a:t>
            </a:r>
            <a:r>
              <a:rPr lang="ru-RU" sz="2400" dirty="0" smtClean="0"/>
              <a:t>в </a:t>
            </a:r>
            <a:r>
              <a:rPr lang="ru-RU" sz="2400" dirty="0" smtClean="0"/>
              <a:t>смену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Льготная </a:t>
            </a:r>
            <a:r>
              <a:rPr lang="ru-RU" sz="2400" dirty="0"/>
              <a:t>пенсия  согласно ст.28 </a:t>
            </a:r>
            <a:r>
              <a:rPr lang="ru-RU" sz="2400" dirty="0"/>
              <a:t>Федерального закона от 28.12.2013г. № 400-ФЗ</a:t>
            </a:r>
          </a:p>
          <a:p>
            <a:pPr marL="0" lvl="0" indent="0">
              <a:buNone/>
            </a:pP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                                </a:t>
            </a:r>
          </a:p>
          <a:p>
            <a:pPr lvl="0"/>
            <a:r>
              <a:rPr lang="ru-RU" sz="2400" b="1" dirty="0" smtClean="0"/>
              <a:t>Компенсационные </a:t>
            </a:r>
            <a:r>
              <a:rPr lang="ru-RU" sz="2400" b="1" dirty="0"/>
              <a:t>выплаты</a:t>
            </a:r>
            <a:r>
              <a:rPr lang="ru-RU" sz="2400" dirty="0"/>
              <a:t>:     </a:t>
            </a:r>
          </a:p>
          <a:p>
            <a:pPr lvl="0">
              <a:buFontTx/>
              <a:buChar char="-"/>
            </a:pPr>
            <a:r>
              <a:rPr lang="ru-RU" sz="2400" dirty="0"/>
              <a:t>доплата за вредные условия </a:t>
            </a:r>
            <a:r>
              <a:rPr lang="ru-RU" sz="2400" dirty="0" smtClean="0"/>
              <a:t>труда</a:t>
            </a:r>
          </a:p>
          <a:p>
            <a:pPr marL="0" lvl="0" indent="0">
              <a:buNone/>
            </a:pPr>
            <a:r>
              <a:rPr lang="ru-RU" sz="2400" dirty="0" smtClean="0"/>
              <a:t>-    </a:t>
            </a:r>
            <a:r>
              <a:rPr lang="ru-RU" sz="2400" dirty="0"/>
              <a:t>компенсационная выплата в размере 100 </a:t>
            </a:r>
            <a:r>
              <a:rPr lang="ru-RU" sz="2400" dirty="0" err="1"/>
              <a:t>тыс.руб</a:t>
            </a:r>
            <a:r>
              <a:rPr lang="ru-RU" sz="2400" dirty="0"/>
              <a:t>. при устройстве на квотированные рабочие </a:t>
            </a:r>
            <a:r>
              <a:rPr lang="ru-RU" sz="2400" dirty="0" smtClean="0"/>
              <a:t>места на основании Постановления Правительства РК от 08.05.2014г. № 181</a:t>
            </a:r>
            <a:endParaRPr lang="ru-RU" sz="2400" dirty="0"/>
          </a:p>
          <a:p>
            <a:pPr lvl="0"/>
            <a:r>
              <a:rPr lang="ru-RU" sz="2400" dirty="0"/>
              <a:t>Северная надбавка  - 50%</a:t>
            </a:r>
          </a:p>
          <a:p>
            <a:pPr lvl="0"/>
            <a:r>
              <a:rPr lang="ru-RU" sz="2400" dirty="0"/>
              <a:t>Районный </a:t>
            </a:r>
            <a:r>
              <a:rPr lang="ru-RU" sz="2400" dirty="0" smtClean="0"/>
              <a:t>коэффициент: </a:t>
            </a:r>
            <a:r>
              <a:rPr lang="ru-RU" sz="2400" dirty="0"/>
              <a:t>20</a:t>
            </a:r>
            <a:r>
              <a:rPr lang="ru-RU" sz="2400" dirty="0" smtClean="0"/>
              <a:t>% для г. Сыктывкар, 30% - для г. Печора      </a:t>
            </a:r>
            <a:endParaRPr lang="ru-RU" sz="2400" dirty="0"/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Оплата коммунальных расходов, согласно закона РК от 12.11.2004г. № 55-РЗ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( для проживающих в сельской местности</a:t>
            </a:r>
            <a:r>
              <a:rPr lang="ru-RU" sz="20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6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для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402832" cy="4497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/>
              <a:t>ГБУЗ РК «Республиканский противотуберкулезный диспансер»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err="1" smtClean="0"/>
              <a:t>РеспубликаКоми</a:t>
            </a:r>
            <a:r>
              <a:rPr lang="ru-RU" sz="2400" b="1" dirty="0" smtClean="0"/>
              <a:t>,</a:t>
            </a:r>
          </a:p>
          <a:p>
            <a:pPr marL="0" lv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г.Сыктывкар</a:t>
            </a:r>
            <a:r>
              <a:rPr lang="ru-RU" sz="2400" b="1" dirty="0" smtClean="0"/>
              <a:t>,</a:t>
            </a:r>
            <a:endParaRPr lang="en-US" sz="2400" b="1" dirty="0" smtClean="0"/>
          </a:p>
          <a:p>
            <a:pPr marL="0" lvl="0" indent="0">
              <a:buNone/>
            </a:pPr>
            <a:r>
              <a:rPr lang="ru-RU" sz="2400" b="1" dirty="0" smtClean="0"/>
              <a:t>     ул.Димитрова,д.3</a:t>
            </a:r>
          </a:p>
          <a:p>
            <a:pPr marL="0" lv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тел.31-12-43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b="1" dirty="0" smtClean="0"/>
              <a:t>Электронная почта </a:t>
            </a:r>
          </a:p>
          <a:p>
            <a:pPr lvl="0" algn="ctr"/>
            <a:r>
              <a:rPr lang="en-US" dirty="0" smtClean="0">
                <a:solidFill>
                  <a:schemeClr val="accent6"/>
                </a:solidFill>
                <a:hlinkClick r:id="rId2"/>
              </a:rPr>
              <a:t>rptd74@mail.ru</a:t>
            </a:r>
            <a:endParaRPr lang="en-US" dirty="0" smtClean="0">
              <a:solidFill>
                <a:schemeClr val="accent6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schemeClr val="accent6"/>
                </a:solidFill>
                <a:hlinkClick r:id="rId3"/>
              </a:rPr>
              <a:t>     </a:t>
            </a:r>
            <a:r>
              <a:rPr lang="en-US" dirty="0" smtClean="0">
                <a:solidFill>
                  <a:schemeClr val="accent6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://rptd.ucoz.ru/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   Контактное лицо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        Главный врач</a:t>
            </a:r>
          </a:p>
          <a:p>
            <a:pPr marL="0" lvl="0" indent="0">
              <a:buNone/>
            </a:pPr>
            <a:r>
              <a:rPr lang="ru-RU" dirty="0"/>
              <a:t>           Водопьянов</a:t>
            </a:r>
          </a:p>
          <a:p>
            <a:pPr marL="0" lvl="0" indent="0">
              <a:buNone/>
            </a:pPr>
            <a:r>
              <a:rPr lang="ru-RU" dirty="0"/>
              <a:t>               Сергей</a:t>
            </a:r>
          </a:p>
          <a:p>
            <a:pPr marL="0" lvl="0" indent="0">
              <a:buNone/>
            </a:pPr>
            <a:r>
              <a:rPr lang="ru-RU" dirty="0"/>
              <a:t>        </a:t>
            </a:r>
            <a:r>
              <a:rPr lang="ru-RU" dirty="0" smtClean="0"/>
              <a:t>Александрович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b="1" dirty="0"/>
              <a:t>         </a:t>
            </a:r>
            <a:r>
              <a:rPr lang="ru-RU" b="1" dirty="0" smtClean="0"/>
              <a:t>тел.31-12-43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51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800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Информация о регионе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88296" cy="51125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Республика Коми-субъект Российской Федерации. Расположена на северо-востоке Европейской части России. Входит в состав Северо-западного Федерального округа.</a:t>
            </a:r>
          </a:p>
          <a:p>
            <a:r>
              <a:rPr lang="ru-RU" sz="1800" dirty="0" smtClean="0"/>
              <a:t>Площадь – 416 774 км2</a:t>
            </a:r>
          </a:p>
          <a:p>
            <a:r>
              <a:rPr lang="ru-RU" sz="1800" dirty="0" smtClean="0"/>
              <a:t>Население – 830 138 чел. (городского населения 79,12%)</a:t>
            </a:r>
          </a:p>
          <a:p>
            <a:r>
              <a:rPr lang="ru-RU" sz="1800" dirty="0" smtClean="0"/>
              <a:t>Районов – 12</a:t>
            </a:r>
          </a:p>
          <a:p>
            <a:r>
              <a:rPr lang="ru-RU" sz="1800" dirty="0" smtClean="0"/>
              <a:t>Городов – 10</a:t>
            </a:r>
          </a:p>
          <a:p>
            <a:r>
              <a:rPr lang="ru-RU" sz="1800" dirty="0" smtClean="0"/>
              <a:t>Поселков – 37</a:t>
            </a:r>
          </a:p>
          <a:p>
            <a:r>
              <a:rPr lang="ru-RU" sz="1800" dirty="0" smtClean="0"/>
              <a:t>Сельсоветов – 190</a:t>
            </a:r>
          </a:p>
          <a:p>
            <a:r>
              <a:rPr lang="ru-RU" sz="1800" dirty="0" smtClean="0"/>
              <a:t>Столица – г. Сыктывкар</a:t>
            </a:r>
          </a:p>
          <a:p>
            <a:r>
              <a:rPr lang="ru-RU" sz="1800" dirty="0" smtClean="0"/>
              <a:t>Государственный язык – </a:t>
            </a:r>
            <a:r>
              <a:rPr lang="ru-RU" sz="1800" dirty="0" err="1" smtClean="0"/>
              <a:t>коми</a:t>
            </a:r>
            <a:r>
              <a:rPr lang="ru-RU" sz="1800" dirty="0" smtClean="0"/>
              <a:t>, русский</a:t>
            </a:r>
          </a:p>
          <a:p>
            <a:endParaRPr lang="ru-RU" sz="1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7943"/>
            <a:ext cx="4038600" cy="375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регионе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88296" cy="54726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Сыктывкар – столица Республики Коми.</a:t>
            </a:r>
          </a:p>
          <a:p>
            <a:r>
              <a:rPr lang="ru-RU" sz="1800" dirty="0" smtClean="0"/>
              <a:t>Расположен в юго-западной части республики. Население – 245 083 чел.</a:t>
            </a:r>
          </a:p>
          <a:p>
            <a:r>
              <a:rPr lang="ru-RU" sz="1800" dirty="0" smtClean="0"/>
              <a:t>Сыктывкар – речной порт и железнодорожная станция.</a:t>
            </a:r>
          </a:p>
          <a:p>
            <a:r>
              <a:rPr lang="ru-RU" sz="1800" dirty="0" smtClean="0"/>
              <a:t>Сыктывкар – крупный лесопромышленный центр, здесь развито целлюлозно-бумажное производство. </a:t>
            </a:r>
          </a:p>
          <a:p>
            <a:r>
              <a:rPr lang="ru-RU" sz="1800" dirty="0" smtClean="0"/>
              <a:t>Сыктывкар – общественный и деловой центр Республики Коми. </a:t>
            </a:r>
          </a:p>
          <a:p>
            <a:r>
              <a:rPr lang="ru-RU" sz="1800" dirty="0" smtClean="0"/>
              <a:t>Сыктывкар</a:t>
            </a:r>
            <a:r>
              <a:rPr lang="ru-RU" sz="1800" dirty="0"/>
              <a:t> — один из крупнейших научных центров на европейском Севере России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7" y="2348880"/>
            <a:ext cx="4288873" cy="28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6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регионе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616624"/>
          </a:xfrm>
        </p:spPr>
        <p:txBody>
          <a:bodyPr>
            <a:normAutofit/>
          </a:bodyPr>
          <a:lstStyle/>
          <a:p>
            <a:r>
              <a:rPr lang="ru-RU" sz="2000" dirty="0"/>
              <a:t>В Сыктывкаре работает 13 муниципальных учреждений </a:t>
            </a:r>
            <a:r>
              <a:rPr lang="ru-RU" sz="2000" dirty="0" smtClean="0"/>
              <a:t>здравоохранения.</a:t>
            </a:r>
          </a:p>
          <a:p>
            <a:r>
              <a:rPr lang="ru-RU" sz="2000" dirty="0" smtClean="0"/>
              <a:t>Действует </a:t>
            </a:r>
            <a:r>
              <a:rPr lang="ru-RU" sz="2000" dirty="0"/>
              <a:t>много спортивных сооружений: бассейны, стадионы, спортзалы, детско-юношеские </a:t>
            </a:r>
            <a:r>
              <a:rPr lang="ru-RU" sz="2000" dirty="0" smtClean="0"/>
              <a:t>школы. В </a:t>
            </a:r>
            <a:r>
              <a:rPr lang="ru-RU" sz="2000" dirty="0"/>
              <a:t>городе развиваются зимние виды </a:t>
            </a:r>
            <a:r>
              <a:rPr lang="ru-RU" sz="2000" dirty="0" smtClean="0"/>
              <a:t>спорта: хоккей с мячом, сноуборд, фигурное катание, а так же мини-футбол, художественная гимнастика, бокс, теннис и т.д.</a:t>
            </a:r>
          </a:p>
          <a:p>
            <a:r>
              <a:rPr lang="ru-RU" sz="2000" dirty="0"/>
              <a:t>Сыктывкар является культурной столицей Республики </a:t>
            </a:r>
            <a:r>
              <a:rPr lang="ru-RU" sz="2000" dirty="0" smtClean="0"/>
              <a:t>Коми ( большое количество театров, филармония, музеи и галереи, библиотеки)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79"/>
            <a:ext cx="4104455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0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ГБУЗ РК «Республиканский противотуберкулезный диспансер»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3650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800" dirty="0" smtClean="0"/>
              <a:t>	</a:t>
            </a:r>
            <a:r>
              <a:rPr lang="ru-RU" sz="2300" dirty="0" smtClean="0"/>
              <a:t>Расположен в Центральной части города Сыктывкара, на пересечении улиц Гаражная и Димитрова.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ru-RU" sz="2300" dirty="0" smtClean="0"/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300" dirty="0" smtClean="0">
                <a:solidFill>
                  <a:prstClr val="white"/>
                </a:solidFill>
              </a:rPr>
              <a:t>	Противотуберкулёзный </a:t>
            </a:r>
            <a:r>
              <a:rPr lang="ru-RU" sz="2300" dirty="0">
                <a:solidFill>
                  <a:prstClr val="white"/>
                </a:solidFill>
              </a:rPr>
              <a:t>диспансер – это специализированное учреждение здравоохранения, обеспечивающее оказание высококвалифицированной диагностической и лечебной помощи населению Республики </a:t>
            </a:r>
            <a:r>
              <a:rPr lang="ru-RU" sz="2300" dirty="0" smtClean="0">
                <a:solidFill>
                  <a:prstClr val="white"/>
                </a:solidFill>
              </a:rPr>
              <a:t>Коми.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300" dirty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300" dirty="0" smtClean="0"/>
              <a:t>	</a:t>
            </a:r>
            <a:endParaRPr lang="ru-RU" sz="2300" dirty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3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b="1" dirty="0">
                <a:solidFill>
                  <a:prstClr val="white"/>
                </a:solidFill>
              </a:rPr>
              <a:t>Значимость ГБУЗ РК «РПТД</a:t>
            </a:r>
            <a:r>
              <a:rPr lang="ru-RU" sz="2400" b="1" dirty="0" smtClean="0">
                <a:solidFill>
                  <a:prstClr val="white"/>
                </a:solidFill>
              </a:rPr>
              <a:t>»: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400" b="1" dirty="0">
              <a:solidFill>
                <a:prstClr val="white"/>
              </a:solidFill>
            </a:endParaRP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проведение профилактических противотуберкулезных мероприятий в районе </a:t>
            </a:r>
            <a:r>
              <a:rPr lang="ru-RU" sz="2000" dirty="0" smtClean="0">
                <a:solidFill>
                  <a:prstClr val="white"/>
                </a:solidFill>
              </a:rPr>
              <a:t>обслуживания;</a:t>
            </a:r>
            <a:endParaRPr lang="ru-RU" sz="2000" dirty="0">
              <a:solidFill>
                <a:prstClr val="white"/>
              </a:solidFill>
            </a:endParaRP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раннее и своевременное выявление и лечение пациентов с туберкулезом;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диспансерное наблюдение за состоящими на учете по туберкулезу;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систематическое изучение эпидемиологических показателей по туберкулезу и эффективности противотуберкулезных мероприятий;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санитарно-просветительная работа;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оказание организационно-методической помощи специалистам </a:t>
            </a:r>
            <a:r>
              <a:rPr lang="ru-RU" sz="2000" dirty="0" err="1">
                <a:solidFill>
                  <a:prstClr val="white"/>
                </a:solidFill>
              </a:rPr>
              <a:t>общелечебной</a:t>
            </a:r>
            <a:r>
              <a:rPr lang="ru-RU" sz="2000" dirty="0">
                <a:solidFill>
                  <a:prstClr val="white"/>
                </a:solidFill>
              </a:rPr>
              <a:t> сети;</a:t>
            </a:r>
          </a:p>
          <a:p>
            <a:pPr lvl="0" algn="just"/>
            <a:r>
              <a:rPr lang="ru-RU" sz="2000" dirty="0">
                <a:solidFill>
                  <a:prstClr val="white"/>
                </a:solidFill>
              </a:rPr>
              <a:t>- организация обучения принципам ранней диагностики с целью повышения настороженности врачей различных специальностей в отношении туберкулеза.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36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dirty="0" smtClean="0">
                <a:effectLst/>
              </a:rPr>
              <a:t>В составе ГБУЗ РК «РПТД» :</a:t>
            </a:r>
          </a:p>
          <a:p>
            <a:pPr marL="0" indent="0">
              <a:buNone/>
            </a:pPr>
            <a:endParaRPr lang="ru-RU" sz="2000" b="1" i="0" dirty="0" smtClean="0">
              <a:effectLst/>
            </a:endParaRPr>
          </a:p>
          <a:p>
            <a:pPr algn="just"/>
            <a:r>
              <a:rPr lang="ru-RU" sz="2000" b="0" i="0" dirty="0" smtClean="0">
                <a:effectLst/>
              </a:rPr>
              <a:t>Поликлинические отделения диспансеров, городской поликлиники г. Ухты, туберкулезными кабинетами в составе поликлиник ЦГБ, ЦРБ.</a:t>
            </a:r>
          </a:p>
          <a:p>
            <a:pPr marL="0" indent="0" algn="just">
              <a:buNone/>
            </a:pPr>
            <a:endParaRPr lang="ru-RU" sz="2000" b="0" i="0" dirty="0" smtClean="0">
              <a:effectLst/>
            </a:endParaRPr>
          </a:p>
          <a:p>
            <a:pPr algn="just"/>
            <a:r>
              <a:rPr lang="ru-RU" sz="2000" dirty="0" smtClean="0">
                <a:ea typeface="+mj-ea"/>
                <a:cs typeface="+mj-cs"/>
              </a:rPr>
              <a:t>ГБУЗ </a:t>
            </a:r>
            <a:r>
              <a:rPr lang="ru-RU" sz="2000" dirty="0">
                <a:ea typeface="+mj-ea"/>
                <a:cs typeface="+mj-cs"/>
              </a:rPr>
              <a:t>РК "Печорский противотуберкулезный диспансер" - филиал ГБУЗ РК </a:t>
            </a:r>
            <a:r>
              <a:rPr lang="ru-RU" sz="2000" dirty="0" smtClean="0">
                <a:ea typeface="+mj-ea"/>
                <a:cs typeface="+mj-cs"/>
              </a:rPr>
              <a:t>«РПТД»</a:t>
            </a:r>
          </a:p>
          <a:p>
            <a:pPr marL="0" indent="0" algn="just">
              <a:buNone/>
            </a:pPr>
            <a:endParaRPr lang="ru-RU" sz="2000" dirty="0" smtClean="0">
              <a:ea typeface="+mj-ea"/>
              <a:cs typeface="+mj-cs"/>
            </a:endParaRPr>
          </a:p>
          <a:p>
            <a:pPr algn="just"/>
            <a:r>
              <a:rPr lang="ru-RU" sz="2000" dirty="0" smtClean="0">
                <a:ea typeface="+mj-ea"/>
                <a:cs typeface="+mj-cs"/>
              </a:rPr>
              <a:t> ГБУЗ </a:t>
            </a:r>
            <a:r>
              <a:rPr lang="ru-RU" sz="2000" dirty="0">
                <a:ea typeface="+mj-ea"/>
                <a:cs typeface="+mj-cs"/>
              </a:rPr>
              <a:t>РК "Воркутинский противотуберкулезный диспансер" - филиал ГБУЗ РК </a:t>
            </a:r>
            <a:r>
              <a:rPr lang="ru-RU" sz="2000" dirty="0" smtClean="0">
                <a:ea typeface="+mj-ea"/>
                <a:cs typeface="+mj-cs"/>
              </a:rPr>
              <a:t>«РПТД».</a:t>
            </a:r>
          </a:p>
          <a:p>
            <a:pPr algn="just"/>
            <a:endParaRPr lang="ru-RU" sz="2000" dirty="0">
              <a:ea typeface="+mj-ea"/>
              <a:cs typeface="+mj-cs"/>
            </a:endParaRPr>
          </a:p>
          <a:p>
            <a:pPr algn="just"/>
            <a:r>
              <a:rPr lang="ru-RU" sz="2000" dirty="0" smtClean="0">
                <a:ea typeface="+mj-ea"/>
                <a:cs typeface="+mj-cs"/>
              </a:rPr>
              <a:t>Противотуберкулезный диспансер координирует деятельность различных ведомств Республики Коми (УФСИН, социальные службы, СМИ и  др.) в целях решения вопросов по снижению заболеваемости и смертности от туберкулеза.</a:t>
            </a:r>
            <a:r>
              <a:rPr lang="ru-RU" sz="2000" dirty="0">
                <a:ea typeface="+mj-ea"/>
                <a:cs typeface="+mj-cs"/>
              </a:rPr>
              <a:t/>
            </a:r>
            <a:br>
              <a:rPr lang="ru-RU" sz="2000" dirty="0">
                <a:ea typeface="+mj-ea"/>
                <a:cs typeface="+mj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72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/>
              <a:t>	</a:t>
            </a:r>
            <a:r>
              <a:rPr lang="ru-RU" sz="6400" dirty="0" smtClean="0"/>
              <a:t>ГБУЗ РК «Республиканского противотуберкулезного диспансера» оснащен в соответствии с Приказом Минздрава России № 932н от 15 ноября 2012 года «Об утверждении Порядка оказания медицинской помощи больным туберкулезом» 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/>
              <a:t>	</a:t>
            </a:r>
            <a:r>
              <a:rPr lang="ru-RU" sz="6400" dirty="0" smtClean="0"/>
              <a:t>Диспансер оснащен: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ru-RU" sz="6400" dirty="0" smtClean="0">
                <a:solidFill>
                  <a:prstClr val="white"/>
                </a:solidFill>
              </a:rPr>
              <a:t>установкой </a:t>
            </a:r>
            <a:r>
              <a:rPr lang="ru-RU" sz="6400" dirty="0">
                <a:solidFill>
                  <a:prstClr val="white"/>
                </a:solidFill>
              </a:rPr>
              <a:t>для проведения </a:t>
            </a:r>
            <a:r>
              <a:rPr lang="ru-RU" sz="6400" dirty="0" smtClean="0">
                <a:solidFill>
                  <a:prstClr val="white"/>
                </a:solidFill>
              </a:rPr>
              <a:t>флюорографии и </a:t>
            </a:r>
            <a:r>
              <a:rPr lang="ru-RU" sz="6400" dirty="0" err="1" smtClean="0">
                <a:solidFill>
                  <a:prstClr val="white"/>
                </a:solidFill>
              </a:rPr>
              <a:t>ренгенографии</a:t>
            </a:r>
            <a:r>
              <a:rPr lang="ru-RU" sz="6400" dirty="0" smtClean="0">
                <a:solidFill>
                  <a:prstClr val="white"/>
                </a:solidFill>
              </a:rPr>
              <a:t> </a:t>
            </a:r>
            <a:r>
              <a:rPr lang="ru-RU" sz="6400" dirty="0">
                <a:solidFill>
                  <a:prstClr val="white"/>
                </a:solidFill>
              </a:rPr>
              <a:t>органов грудной </a:t>
            </a:r>
            <a:r>
              <a:rPr lang="ru-RU" sz="6400" dirty="0" smtClean="0">
                <a:solidFill>
                  <a:prstClr val="white"/>
                </a:solidFill>
              </a:rPr>
              <a:t>полости;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ru-RU" sz="6400" dirty="0" smtClean="0">
                <a:solidFill>
                  <a:prstClr val="white"/>
                </a:solidFill>
              </a:rPr>
              <a:t> </a:t>
            </a:r>
            <a:r>
              <a:rPr lang="ru-RU" sz="6400" dirty="0" smtClean="0"/>
              <a:t>компьютерным томографом;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 аппаратом для ультразвуковой диагностики;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автоматическим анализатором ВАСТЕС для определения микобактерий туберкулеза;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отдельной лабораторией для проведения ПЦР (полимеразная цепная реакция для выявления маркеров ДНК микобактерий туберкулеза и маркеров устойчивости к противотуберкулезным препаратам);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/>
              <a:t>с</a:t>
            </a:r>
            <a:r>
              <a:rPr lang="ru-RU" sz="6400" dirty="0" smtClean="0"/>
              <a:t>истемами для проведения иммуноферментного анализа;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6400" dirty="0" smtClean="0"/>
              <a:t>кабинетом для проведения эндоскопических исследований;</a:t>
            </a:r>
          </a:p>
          <a:p>
            <a:pPr>
              <a:lnSpc>
                <a:spcPct val="170000"/>
              </a:lnSpc>
              <a:buFontTx/>
              <a:buChar char="-"/>
            </a:pPr>
            <a:endParaRPr lang="ru-RU" sz="6400" b="1" dirty="0" smtClean="0"/>
          </a:p>
          <a:p>
            <a:pPr>
              <a:lnSpc>
                <a:spcPct val="170000"/>
              </a:lnSpc>
              <a:buFontTx/>
              <a:buChar char="-"/>
            </a:pPr>
            <a:endParaRPr lang="ru-RU" sz="6400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4558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Количество работающих врачей – 62 чел.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средний медицинский персонал – 204 чел.</a:t>
            </a:r>
            <a:endParaRPr lang="ru-RU" sz="2400" dirty="0"/>
          </a:p>
          <a:p>
            <a:r>
              <a:rPr lang="ru-RU" sz="2400" dirty="0" smtClean="0"/>
              <a:t>Врачи с высшей категорией – 23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</a:t>
            </a:r>
            <a:r>
              <a:rPr lang="ru-RU" sz="2400" dirty="0"/>
              <a:t> </a:t>
            </a:r>
            <a:r>
              <a:rPr lang="ru-RU" sz="2400" dirty="0" smtClean="0"/>
              <a:t>      первой категорией – 12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dirty="0"/>
              <a:t> </a:t>
            </a:r>
            <a:r>
              <a:rPr lang="ru-RU" sz="2400" dirty="0" smtClean="0"/>
              <a:t>       второй категорией – 2</a:t>
            </a:r>
          </a:p>
          <a:p>
            <a:pPr marL="0" indent="0">
              <a:buNone/>
            </a:pPr>
            <a:endParaRPr lang="ru-RU" sz="2400" dirty="0"/>
          </a:p>
          <a:p>
            <a:pPr lvl="0"/>
            <a:r>
              <a:rPr lang="ru-RU" sz="2400" dirty="0" smtClean="0">
                <a:solidFill>
                  <a:prstClr val="white"/>
                </a:solidFill>
              </a:rPr>
              <a:t>Средний медицинский персонал </a:t>
            </a:r>
            <a:r>
              <a:rPr lang="ru-RU" sz="2400" dirty="0">
                <a:solidFill>
                  <a:prstClr val="white"/>
                </a:solidFill>
              </a:rPr>
              <a:t>с высшей категорией – </a:t>
            </a:r>
            <a:r>
              <a:rPr lang="ru-RU" sz="2400" dirty="0" smtClean="0">
                <a:solidFill>
                  <a:prstClr val="white"/>
                </a:solidFill>
              </a:rPr>
              <a:t>93</a:t>
            </a:r>
            <a:endParaRPr lang="ru-RU" sz="2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prstClr val="white"/>
                </a:solidFill>
              </a:rPr>
              <a:t>                    первой категорией – </a:t>
            </a:r>
            <a:r>
              <a:rPr lang="ru-RU" sz="2400" dirty="0" smtClean="0">
                <a:solidFill>
                  <a:prstClr val="white"/>
                </a:solidFill>
              </a:rPr>
              <a:t>28</a:t>
            </a:r>
            <a:endParaRPr lang="ru-RU" sz="2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prstClr val="white"/>
                </a:solidFill>
              </a:rPr>
              <a:t>                    второй категорией – </a:t>
            </a:r>
            <a:r>
              <a:rPr lang="ru-RU" sz="2400" dirty="0" smtClean="0">
                <a:solidFill>
                  <a:prstClr val="white"/>
                </a:solidFill>
              </a:rPr>
              <a:t>4</a:t>
            </a:r>
            <a:endParaRPr lang="ru-RU" sz="24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341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647</Words>
  <Application>Microsoft Office PowerPoint</Application>
  <PresentationFormat>Экран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ГБУЗ РК «Республиканский противотуберкулезный диспансер»</vt:lpstr>
      <vt:lpstr>Информация о регионе</vt:lpstr>
      <vt:lpstr>Информация о регионе</vt:lpstr>
      <vt:lpstr>Информация о регионе</vt:lpstr>
      <vt:lpstr>ГБУЗ РК «Республиканский противотуберкулезный диспансер»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Потребность в кадрах</vt:lpstr>
      <vt:lpstr>Условия трудоустройства</vt:lpstr>
      <vt:lpstr>Контакты для взаимодействия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РК «Республиканский противотуберкулезный диспансер»</dc:title>
  <dc:creator>User</dc:creator>
  <cp:lastModifiedBy>Пользователь Windows</cp:lastModifiedBy>
  <cp:revision>34</cp:revision>
  <cp:lastPrinted>2020-01-21T05:40:47Z</cp:lastPrinted>
  <dcterms:created xsi:type="dcterms:W3CDTF">2019-04-11T06:04:10Z</dcterms:created>
  <dcterms:modified xsi:type="dcterms:W3CDTF">2020-01-21T06:15:23Z</dcterms:modified>
</cp:coreProperties>
</file>